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500" r:id="rId3"/>
    <p:sldId id="522" r:id="rId4"/>
    <p:sldId id="446" r:id="rId5"/>
    <p:sldId id="528" r:id="rId6"/>
    <p:sldId id="533" r:id="rId7"/>
    <p:sldId id="529" r:id="rId8"/>
    <p:sldId id="531" r:id="rId9"/>
    <p:sldId id="532" r:id="rId10"/>
    <p:sldId id="448" r:id="rId11"/>
    <p:sldId id="484" r:id="rId12"/>
    <p:sldId id="486" r:id="rId13"/>
    <p:sldId id="535" r:id="rId14"/>
    <p:sldId id="536" r:id="rId15"/>
    <p:sldId id="538" r:id="rId16"/>
    <p:sldId id="539" r:id="rId17"/>
    <p:sldId id="518" r:id="rId18"/>
    <p:sldId id="519" r:id="rId19"/>
    <p:sldId id="520" r:id="rId20"/>
    <p:sldId id="534" r:id="rId21"/>
    <p:sldId id="521" r:id="rId22"/>
    <p:sldId id="515" r:id="rId23"/>
    <p:sldId id="517" r:id="rId24"/>
    <p:sldId id="525" r:id="rId25"/>
    <p:sldId id="540" r:id="rId26"/>
    <p:sldId id="537" r:id="rId27"/>
    <p:sldId id="499" r:id="rId28"/>
    <p:sldId id="501" r:id="rId29"/>
    <p:sldId id="526" r:id="rId30"/>
    <p:sldId id="502" r:id="rId31"/>
    <p:sldId id="503" r:id="rId32"/>
    <p:sldId id="527" r:id="rId33"/>
    <p:sldId id="508" r:id="rId34"/>
  </p:sldIdLst>
  <p:sldSz cx="9144000" cy="6858000" type="screen4x3"/>
  <p:notesSz cx="6858000" cy="9144000"/>
  <p:custDataLst>
    <p:tags r:id="rId37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 autoAdjust="0"/>
    <p:restoredTop sz="93103" autoAdjust="0"/>
  </p:normalViewPr>
  <p:slideViewPr>
    <p:cSldViewPr>
      <p:cViewPr varScale="1">
        <p:scale>
          <a:sx n="48" d="100"/>
          <a:sy n="48" d="100"/>
        </p:scale>
        <p:origin x="184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26-11-18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26-11-18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6FB60E28-9FA7-EC4B-B22F-BB1E2C9D6D1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6316F3E6-6F73-424B-83EB-71B0E09C0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5FF514C7-36A0-D845-87C7-20F48D53D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863605-79C4-6647-A0CD-2D76E6BAD827}" type="slidenum">
              <a:rPr lang="nl-NL" altLang="en-US"/>
              <a:pPr/>
              <a:t>28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98603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5FA827DA-D2B7-254B-82B0-8E279EF492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041BD683-A6DD-FD4D-B747-B1103C686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396D77F4-B5B5-5049-B4AE-68B92B287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37C11C2-04C4-CA42-99DF-C39E67B84943}" type="slidenum">
              <a:rPr lang="nl-NL" altLang="en-US"/>
              <a:pPr/>
              <a:t>29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643856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152DCDDA-EFCB-0748-AC07-2D646AB38E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70E293D0-1E23-3B4C-B415-1B9ED8B7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5C86DCCF-EA0F-E049-B7F4-06704D118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58CBBDE-DC35-5F41-A21F-33BDE6E7647A}" type="slidenum">
              <a:rPr lang="nl-NL" altLang="en-US"/>
              <a:pPr/>
              <a:t>30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15560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>
            <a:extLst>
              <a:ext uri="{FF2B5EF4-FFF2-40B4-BE49-F238E27FC236}">
                <a16:creationId xmlns:a16="http://schemas.microsoft.com/office/drawing/2014/main" id="{7418AEF1-E5F8-1D45-9E85-932A799EAE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8" name="Notes Placeholder 2">
            <a:extLst>
              <a:ext uri="{FF2B5EF4-FFF2-40B4-BE49-F238E27FC236}">
                <a16:creationId xmlns:a16="http://schemas.microsoft.com/office/drawing/2014/main" id="{8A62D258-0F9E-6F4C-911A-4F1660029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059" name="Slide Number Placeholder 3">
            <a:extLst>
              <a:ext uri="{FF2B5EF4-FFF2-40B4-BE49-F238E27FC236}">
                <a16:creationId xmlns:a16="http://schemas.microsoft.com/office/drawing/2014/main" id="{8747A58F-FA1A-484C-8C02-2B86851F8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6E03744-4904-4244-A8B6-31E344912495}" type="slidenum">
              <a:rPr lang="nl-NL" altLang="en-US"/>
              <a:pPr/>
              <a:t>31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41543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31CD2DF3-6901-7E46-ADEA-0283F7AC4BB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B702EDB2-BD22-864D-8E63-80723AE7D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B47F3810-055B-A14C-8036-756298CAB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377C46A-B8F7-B349-A04F-C55DE4628C42}" type="slidenum">
              <a:rPr lang="nl-NL" altLang="en-US"/>
              <a:pPr/>
              <a:t>32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52650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EC1F89C8-16A2-2A4C-8A54-ABD2D8D37E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0DB3EDD5-0B52-9246-AD0D-FF5AF1228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2C2D2E41-3EDC-9349-80A5-6B2CE9E03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05C3E09-F0D1-D44E-BA35-6246200217B1}" type="slidenum">
              <a:rPr lang="nl-NL" altLang="en-US"/>
              <a:pPr/>
              <a:t>33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25503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8F0E63D-BCE6-8A47-8E70-943DEA69CD8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15A62A-5B94-4241-8BA1-C35F6F4772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7EE28D0-8DE7-344A-ABD2-6FFB19F7AA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F8AFD1-EE69-3245-95C6-D8FAE374BE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1695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  <p:sldLayoutId id="2147483673" r:id="rId15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elopers.google.com/chart/interactive/docs/galler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132.229.155.189/DMT/SQL/index.php?file=sql9.html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scholarship.nl/DMT/Assignments/assignment3.html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scholarship.nl/DMT/Assignments/ResearchProject.html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picarta.pica.nl/DB=3.11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lod-cloud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virtuoso.kbresearch.nl/sparq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i="1" dirty="0"/>
            </a:br>
            <a:r>
              <a:rPr lang="en-US" altLang="en-US" sz="3600" b="0" i="1" dirty="0"/>
              <a:t>Week 9: SQL 2</a:t>
            </a:r>
            <a:endParaRPr lang="en-US" sz="3600" b="0" i="1" dirty="0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179763" y="1595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36588" y="620713"/>
            <a:ext cx="68151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400" b="1" dirty="0">
                <a:latin typeface="Verdana" charset="0"/>
              </a:rPr>
              <a:t>SELECT TITLE, YEAR</a:t>
            </a:r>
            <a:br>
              <a:rPr lang="en-US" sz="2400" b="1" dirty="0">
                <a:latin typeface="Verdana" charset="0"/>
              </a:rPr>
            </a:br>
            <a:r>
              <a:rPr lang="en-US" sz="2400" b="1" dirty="0">
                <a:latin typeface="Verdana" charset="0"/>
              </a:rPr>
              <a:t> FROM BESTSELLER</a:t>
            </a:r>
            <a:br>
              <a:rPr lang="en-US" sz="2400" b="1" dirty="0">
                <a:latin typeface="Verdana" charset="0"/>
              </a:rPr>
            </a:br>
            <a:r>
              <a:rPr lang="en-US" sz="2400" b="1" dirty="0">
                <a:latin typeface="Verdana" charset="0"/>
              </a:rPr>
              <a:t> WHERE YEAR &gt; 2000</a:t>
            </a:r>
            <a:endParaRPr lang="nl-NL" altLang="en-US" sz="2400" b="1" dirty="0">
              <a:latin typeface="Verdan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E1410-4662-DC43-B9DD-761612B4B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6084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1763713" y="1156693"/>
            <a:ext cx="51117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SELECT TITLE , MAX(SOLD)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FROM BESTSELLER</a:t>
            </a:r>
            <a:endParaRPr lang="nl-NL" altLang="en-US" sz="2400" b="1" dirty="0">
              <a:latin typeface="Verdana" charset="0"/>
            </a:endParaRPr>
          </a:p>
        </p:txBody>
      </p:sp>
      <p:sp>
        <p:nvSpPr>
          <p:cNvPr id="7178" name="Text Box 3"/>
          <p:cNvSpPr txBox="1">
            <a:spLocks noChangeArrowheads="1"/>
          </p:cNvSpPr>
          <p:nvPr/>
        </p:nvSpPr>
        <p:spPr bwMode="auto">
          <a:xfrm>
            <a:off x="1042988" y="548680"/>
            <a:ext cx="2317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i="1">
                <a:latin typeface="Verdana" charset="0"/>
              </a:rPr>
              <a:t>Query:</a:t>
            </a:r>
            <a:endParaRPr lang="nl-NL" altLang="en-US" sz="2400" i="1">
              <a:latin typeface="Verdana" charset="0"/>
            </a:endParaRPr>
          </a:p>
        </p:txBody>
      </p:sp>
      <p:sp>
        <p:nvSpPr>
          <p:cNvPr id="7179" name="Text Box 3"/>
          <p:cNvSpPr txBox="1">
            <a:spLocks noChangeArrowheads="1"/>
          </p:cNvSpPr>
          <p:nvPr/>
        </p:nvSpPr>
        <p:spPr bwMode="auto">
          <a:xfrm>
            <a:off x="1042988" y="2494955"/>
            <a:ext cx="2317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i="1">
                <a:latin typeface="Verdana" charset="0"/>
              </a:rPr>
              <a:t>Result:</a:t>
            </a:r>
            <a:endParaRPr lang="nl-NL" altLang="en-US" sz="2400" i="1">
              <a:latin typeface="Verdan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E3C1F-29C5-9143-B4A6-814DC957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390305"/>
            <a:ext cx="4521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8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825501" y="1133217"/>
            <a:ext cx="3743325" cy="511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SELECT G.GENRE , AVG(SOLD)</a:t>
            </a:r>
          </a:p>
          <a:p>
            <a:pPr>
              <a:buFontTx/>
              <a:buNone/>
            </a:pPr>
            <a:endParaRPr lang="en-US" altLang="en-US" sz="2400" b="1" dirty="0">
              <a:latin typeface="Verdana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FROM BESTSELLER B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JOIN GENRE G</a:t>
            </a:r>
          </a:p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ON B.GENRE = G.GENRE_ID</a:t>
            </a:r>
          </a:p>
          <a:p>
            <a:pPr>
              <a:buFontTx/>
              <a:buNone/>
            </a:pPr>
            <a:endParaRPr lang="en-US" altLang="en-US" sz="2400" b="1" dirty="0">
              <a:latin typeface="Verdana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GROUP BY G.GENRE</a:t>
            </a:r>
          </a:p>
          <a:p>
            <a:pPr>
              <a:buFontTx/>
              <a:buNone/>
            </a:pPr>
            <a:endParaRPr lang="en-US" altLang="en-US" sz="2400" b="1" dirty="0">
              <a:latin typeface="Verdana" charset="0"/>
            </a:endParaRPr>
          </a:p>
          <a:p>
            <a:pPr>
              <a:buFontTx/>
              <a:buNone/>
            </a:pPr>
            <a:r>
              <a:rPr lang="en-US" altLang="en-US" sz="2400" b="1" dirty="0">
                <a:latin typeface="Verdana" charset="0"/>
              </a:rPr>
              <a:t>HAVING AVG(SOLD) &gt; 1500000</a:t>
            </a:r>
            <a:endParaRPr lang="nl-NL" altLang="en-US" sz="2400" b="1" dirty="0">
              <a:latin typeface="Verdan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74965C-83DB-CC42-819C-ABAAFAD3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28800"/>
            <a:ext cx="3809504" cy="23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9586D3A3-F35A-AB49-9462-C2D44090E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6672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Visualisation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46B1F-BE5D-864A-A1DD-56F6D0944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1" y="1499468"/>
            <a:ext cx="3644900" cy="344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BD471-E51A-174E-AA57-3DDBFC501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628800"/>
            <a:ext cx="4705069" cy="3312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7A770D-52E5-244E-B84A-506A09457637}"/>
              </a:ext>
            </a:extLst>
          </p:cNvPr>
          <p:cNvSpPr txBox="1"/>
          <p:nvPr/>
        </p:nvSpPr>
        <p:spPr>
          <a:xfrm>
            <a:off x="2051720" y="5346296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Based on </a:t>
            </a:r>
            <a:r>
              <a:rPr lang="en-US" sz="2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Charts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6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9586D3A3-F35A-AB49-9462-C2D44090E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6672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Line chart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26292-00E7-D245-9FC5-8C19D56FA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330" y="1916832"/>
            <a:ext cx="6281167" cy="32870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945DB7-11A5-CE41-A1A0-420EB6988237}"/>
              </a:ext>
            </a:extLst>
          </p:cNvPr>
          <p:cNvSpPr txBox="1"/>
          <p:nvPr/>
        </p:nvSpPr>
        <p:spPr>
          <a:xfrm>
            <a:off x="467544" y="1427547"/>
            <a:ext cx="24508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YEAR , COUNT(*) </a:t>
            </a:r>
            <a:br>
              <a:rPr lang="en-US" dirty="0"/>
            </a:br>
            <a:r>
              <a:rPr lang="en-US" dirty="0"/>
              <a:t>FROM BOOK B </a:t>
            </a:r>
            <a:br>
              <a:rPr lang="en-US" dirty="0"/>
            </a:br>
            <a:r>
              <a:rPr lang="en-US" dirty="0"/>
              <a:t>LEFT JOIN CLASSIFICATION C ON B.B_ID = </a:t>
            </a:r>
            <a:r>
              <a:rPr lang="en-US" dirty="0" err="1"/>
              <a:t>C.Book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LEFT JOIN TOPIC T ON </a:t>
            </a:r>
            <a:r>
              <a:rPr lang="en-US" dirty="0" err="1"/>
              <a:t>C.Topic</a:t>
            </a:r>
            <a:r>
              <a:rPr lang="en-US" dirty="0"/>
              <a:t> = T.T_ID </a:t>
            </a:r>
            <a:br>
              <a:rPr lang="en-US" dirty="0"/>
            </a:br>
            <a:r>
              <a:rPr lang="en-US" dirty="0"/>
              <a:t>WHERE </a:t>
            </a:r>
            <a:r>
              <a:rPr lang="en-US" dirty="0" err="1"/>
              <a:t>T.Term</a:t>
            </a:r>
            <a:r>
              <a:rPr lang="en-US" dirty="0"/>
              <a:t> LIKE '%Theology%’ </a:t>
            </a:r>
            <a:br>
              <a:rPr lang="en-US" dirty="0"/>
            </a:br>
            <a:r>
              <a:rPr lang="en-US" dirty="0"/>
              <a:t>GROUP BY YEAR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8BBBE796-376A-FD42-9D36-92637D49B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6672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Geographic data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AA45D-C765-1D47-B7F4-C4AA7F383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27" y="1412776"/>
            <a:ext cx="7656745" cy="58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6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3864C-3AC5-C649-89A3-DF534BC9B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40" y="764704"/>
            <a:ext cx="8003160" cy="50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3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412875"/>
            <a:ext cx="6923088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58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987064"/>
            <a:ext cx="3336313" cy="165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47664" y="1268760"/>
            <a:ext cx="367240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  <a:defRPr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MySQL: open source RDBMS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  <a:defRPr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Extensive documentation on MySQL website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  <a:defRPr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Databases are built using SQL queries</a:t>
            </a: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nl-NL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en-GB" altLang="en-US" dirty="0">
              <a:solidFill>
                <a:schemeClr val="tx2"/>
              </a:solidFill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052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4664"/>
            <a:ext cx="4225379" cy="208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44452" y="2852936"/>
            <a:ext cx="5761038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  <a:defRPr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MySQL may be used via command prompt; 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  <a:defRPr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Databases can also be accessed, for instance, via PHP (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cs typeface="+mn-cs"/>
              </a:rPr>
              <a:t>PHPmyAdmin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)</a:t>
            </a: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sz="28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nl-NL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en-GB" altLang="en-US" dirty="0">
              <a:solidFill>
                <a:schemeClr val="tx2"/>
              </a:solidFill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877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ChangeArrowheads="1"/>
          </p:cNvSpPr>
          <p:nvPr/>
        </p:nvSpPr>
        <p:spPr bwMode="auto">
          <a:xfrm>
            <a:off x="1403648" y="764704"/>
            <a:ext cx="6913562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14400" indent="-5143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br>
              <a:rPr lang="en-US" altLang="en-US" sz="2800" dirty="0">
                <a:latin typeface="Verdana" charset="0"/>
              </a:rPr>
            </a:br>
            <a:endParaRPr lang="en-US" altLang="en-US" sz="2800" dirty="0">
              <a:latin typeface="Verdana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  <a:hlinkClick r:id="rId2"/>
              </a:rPr>
              <a:t>Assignment 3</a:t>
            </a:r>
            <a:b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Due 18 December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endParaRPr lang="en-US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Take Home Exam</a:t>
            </a:r>
            <a:b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r>
              <a:rPr lang="en-US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Due 25 January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endParaRPr lang="nl-NL" altLang="en-US" dirty="0">
              <a:latin typeface="Verdana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55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89B885-772A-0240-874C-0A3675E5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236296" cy="32491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9020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87624" y="980728"/>
            <a:ext cx="7237412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Courier" pitchFamily="49" charset="0"/>
              <a:ea typeface="+mn-ea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r>
              <a:rPr lang="en-US" sz="1800" dirty="0">
                <a:latin typeface="Courier" pitchFamily="49" charset="0"/>
                <a:ea typeface="+mn-ea"/>
              </a:rPr>
              <a:t>&lt;html&gt;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    &lt;head&gt;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        &lt;title&gt;&lt;/title&gt;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    &lt;/head&gt;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    &lt;body&gt;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        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&lt;?</a:t>
            </a:r>
            <a:r>
              <a:rPr lang="en-US" sz="1800" dirty="0" err="1">
                <a:solidFill>
                  <a:schemeClr val="bg2"/>
                </a:solidFill>
                <a:latin typeface="Courier" pitchFamily="49" charset="0"/>
                <a:ea typeface="+mn-ea"/>
              </a:rPr>
              <a:t>php</a:t>
            </a:r>
            <a:b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</a:t>
            </a:r>
            <a:b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$time = date("h") ;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if ( $time &lt; 12 ) {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 	print "Good morning!" ;    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} </a:t>
            </a:r>
            <a:r>
              <a:rPr lang="en-US" sz="1800" b="1" dirty="0" err="1">
                <a:solidFill>
                  <a:schemeClr val="bg2"/>
                </a:solidFill>
                <a:latin typeface="Courier" pitchFamily="49" charset="0"/>
                <a:ea typeface="+mn-ea"/>
              </a:rPr>
              <a:t>elsif</a:t>
            </a: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( $time &lt; 18) {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 	print "Good afternoon!" ; 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} else {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 	print "Good evening!" ; </a:t>
            </a:r>
            <a:b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b="1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}</a:t>
            </a:r>
            <a:b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  </a:t>
            </a:r>
            <a:b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</a:t>
            </a:r>
            <a:b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</a:br>
            <a:r>
              <a:rPr lang="en-US" sz="1800" dirty="0">
                <a:solidFill>
                  <a:schemeClr val="bg2"/>
                </a:solidFill>
                <a:latin typeface="Courier" pitchFamily="49" charset="0"/>
                <a:ea typeface="+mn-ea"/>
              </a:rPr>
              <a:t>         ?&gt;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    &lt;/body&gt;</a:t>
            </a:r>
            <a:br>
              <a:rPr lang="en-US" sz="1800" dirty="0">
                <a:latin typeface="Courier" pitchFamily="49" charset="0"/>
                <a:ea typeface="+mn-ea"/>
              </a:rPr>
            </a:br>
            <a:r>
              <a:rPr lang="en-US" sz="1800" dirty="0">
                <a:latin typeface="Courier" pitchFamily="49" charset="0"/>
                <a:ea typeface="+mn-ea"/>
              </a:rPr>
              <a:t>&lt;/html&gt;</a:t>
            </a:r>
            <a:endParaRPr lang="en-GB" altLang="en-US" sz="1800" dirty="0">
              <a:latin typeface="Courier" pitchFamily="49" charset="0"/>
              <a:ea typeface="+mn-ea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sz="1800" dirty="0"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nl-NL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en-GB" altLang="en-US" dirty="0">
              <a:solidFill>
                <a:schemeClr val="tx2"/>
              </a:solidFill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476672"/>
            <a:ext cx="4875053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8">
              <a:lnSpc>
                <a:spcPct val="80000"/>
              </a:lnSpc>
              <a:buClr>
                <a:srgbClr val="0C2577"/>
              </a:buClr>
              <a:defRPr/>
            </a:pPr>
            <a:r>
              <a:rPr lang="en-GB" altLang="en-US" sz="2800" dirty="0">
                <a:solidFill>
                  <a:schemeClr val="bg2"/>
                </a:solidFill>
              </a:rPr>
              <a:t>PHP: Hypertext </a:t>
            </a:r>
            <a:r>
              <a:rPr lang="en-GB" altLang="en-US" sz="2800" dirty="0" err="1">
                <a:solidFill>
                  <a:schemeClr val="bg2"/>
                </a:solidFill>
              </a:rPr>
              <a:t>Preprocessor</a:t>
            </a:r>
            <a:endParaRPr lang="en-GB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529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6169025" y="1098550"/>
            <a:ext cx="2579688" cy="22955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96875" y="973138"/>
            <a:ext cx="3794125" cy="338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6397625" y="1458913"/>
            <a:ext cx="1371600" cy="147796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16389" name="Text Box 6"/>
          <p:cNvSpPr txBox="1">
            <a:spLocks noChangeArrowheads="1"/>
          </p:cNvSpPr>
          <p:nvPr/>
        </p:nvSpPr>
        <p:spPr bwMode="auto">
          <a:xfrm>
            <a:off x="6373813" y="1890713"/>
            <a:ext cx="136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en-US" sz="2400" b="1">
                <a:latin typeface="Verdana" charset="0"/>
              </a:rPr>
              <a:t>HTML</a:t>
            </a:r>
          </a:p>
        </p:txBody>
      </p:sp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1331913" y="1290638"/>
            <a:ext cx="13716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266248" name="Text Box 8"/>
          <p:cNvSpPr txBox="1">
            <a:spLocks noChangeArrowheads="1"/>
          </p:cNvSpPr>
          <p:nvPr/>
        </p:nvSpPr>
        <p:spPr bwMode="auto">
          <a:xfrm>
            <a:off x="1331913" y="136207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en-US" sz="2400" b="1" i="1">
                <a:latin typeface="Verdana" charset="0"/>
              </a:rPr>
              <a:t>PHP</a:t>
            </a:r>
          </a:p>
        </p:txBody>
      </p:sp>
      <p:sp>
        <p:nvSpPr>
          <p:cNvPr id="266249" name="Line 9"/>
          <p:cNvSpPr>
            <a:spLocks noChangeShapeType="1"/>
          </p:cNvSpPr>
          <p:nvPr/>
        </p:nvSpPr>
        <p:spPr bwMode="auto">
          <a:xfrm flipH="1">
            <a:off x="2703513" y="1674813"/>
            <a:ext cx="3663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0" name="Text Box 10"/>
          <p:cNvSpPr txBox="1">
            <a:spLocks noChangeArrowheads="1"/>
          </p:cNvSpPr>
          <p:nvPr/>
        </p:nvSpPr>
        <p:spPr bwMode="auto">
          <a:xfrm>
            <a:off x="4716463" y="196215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en-US" sz="2400" i="1">
                <a:latin typeface="Verdana" charset="0"/>
              </a:rPr>
              <a:t>http</a:t>
            </a:r>
          </a:p>
        </p:txBody>
      </p:sp>
      <p:sp>
        <p:nvSpPr>
          <p:cNvPr id="266252" name="Line 12"/>
          <p:cNvSpPr>
            <a:spLocks noChangeShapeType="1"/>
          </p:cNvSpPr>
          <p:nvPr/>
        </p:nvSpPr>
        <p:spPr bwMode="auto">
          <a:xfrm>
            <a:off x="3348038" y="2632075"/>
            <a:ext cx="30495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Text Box 14"/>
          <p:cNvSpPr txBox="1">
            <a:spLocks noChangeArrowheads="1"/>
          </p:cNvSpPr>
          <p:nvPr/>
        </p:nvSpPr>
        <p:spPr bwMode="auto">
          <a:xfrm>
            <a:off x="1476375" y="5059363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en-US" sz="2400" b="1" i="1">
                <a:latin typeface="Verdana" charset="0"/>
              </a:rPr>
              <a:t>SERVER</a:t>
            </a:r>
          </a:p>
        </p:txBody>
      </p:sp>
      <p:sp>
        <p:nvSpPr>
          <p:cNvPr id="16396" name="Text Box 15"/>
          <p:cNvSpPr txBox="1">
            <a:spLocks noChangeArrowheads="1"/>
          </p:cNvSpPr>
          <p:nvPr/>
        </p:nvSpPr>
        <p:spPr bwMode="auto">
          <a:xfrm>
            <a:off x="6445250" y="3833813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en-US" sz="2400" b="1" i="1">
                <a:latin typeface="Verdana" charset="0"/>
              </a:rPr>
              <a:t>CLIENT</a:t>
            </a:r>
          </a:p>
        </p:txBody>
      </p:sp>
      <p:sp>
        <p:nvSpPr>
          <p:cNvPr id="266256" name="Rectangle 16"/>
          <p:cNvSpPr>
            <a:spLocks noChangeArrowheads="1"/>
          </p:cNvSpPr>
          <p:nvPr/>
        </p:nvSpPr>
        <p:spPr bwMode="auto">
          <a:xfrm>
            <a:off x="2268538" y="2395538"/>
            <a:ext cx="1079500" cy="79216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266257" name="Text Box 17"/>
          <p:cNvSpPr txBox="1">
            <a:spLocks noChangeArrowheads="1"/>
          </p:cNvSpPr>
          <p:nvPr/>
        </p:nvSpPr>
        <p:spPr bwMode="auto">
          <a:xfrm>
            <a:off x="2268538" y="2611438"/>
            <a:ext cx="1079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en-US" sz="2000" b="1">
                <a:latin typeface="Verdana" charset="0"/>
              </a:rPr>
              <a:t>HTML</a:t>
            </a:r>
          </a:p>
        </p:txBody>
      </p:sp>
      <p:sp>
        <p:nvSpPr>
          <p:cNvPr id="266259" name="Line 19"/>
          <p:cNvSpPr>
            <a:spLocks noChangeShapeType="1"/>
          </p:cNvSpPr>
          <p:nvPr/>
        </p:nvSpPr>
        <p:spPr bwMode="auto">
          <a:xfrm>
            <a:off x="2268538" y="1938338"/>
            <a:ext cx="236537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90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7" grpId="0" animBg="1"/>
      <p:bldP spid="266248" grpId="0"/>
      <p:bldP spid="266249" grpId="0" animBg="1"/>
      <p:bldP spid="266250" grpId="0"/>
      <p:bldP spid="266252" grpId="0" animBg="1"/>
      <p:bldP spid="266256" grpId="0" animBg="1"/>
      <p:bldP spid="266257" grpId="0"/>
      <p:bldP spid="2662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096000" y="981075"/>
            <a:ext cx="2579688" cy="22955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50825" y="836613"/>
            <a:ext cx="3794125" cy="33845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266244" name="AutoShape 4"/>
          <p:cNvSpPr>
            <a:spLocks noChangeArrowheads="1"/>
          </p:cNvSpPr>
          <p:nvPr/>
        </p:nvSpPr>
        <p:spPr bwMode="auto">
          <a:xfrm>
            <a:off x="684213" y="2060575"/>
            <a:ext cx="762000" cy="1066800"/>
          </a:xfrm>
          <a:prstGeom prst="can">
            <a:avLst>
              <a:gd name="adj" fmla="val 35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nl-NL" sz="2400">
              <a:latin typeface="Verdana" charset="0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6324600" y="1341438"/>
            <a:ext cx="1371600" cy="1477962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6300788" y="1773238"/>
            <a:ext cx="136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>
                <a:latin typeface="Verdana" charset="0"/>
              </a:rPr>
              <a:t>HTML</a:t>
            </a:r>
          </a:p>
        </p:txBody>
      </p:sp>
      <p:sp>
        <p:nvSpPr>
          <p:cNvPr id="266247" name="Rectangle 7"/>
          <p:cNvSpPr>
            <a:spLocks noChangeArrowheads="1"/>
          </p:cNvSpPr>
          <p:nvPr/>
        </p:nvSpPr>
        <p:spPr bwMode="auto">
          <a:xfrm>
            <a:off x="1692275" y="1196975"/>
            <a:ext cx="1371600" cy="647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266248" name="Text Box 8"/>
          <p:cNvSpPr txBox="1">
            <a:spLocks noChangeArrowheads="1"/>
          </p:cNvSpPr>
          <p:nvPr/>
        </p:nvSpPr>
        <p:spPr bwMode="auto">
          <a:xfrm>
            <a:off x="1763713" y="1268413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 i="1">
                <a:latin typeface="Verdana" charset="0"/>
              </a:rPr>
              <a:t>PHP</a:t>
            </a:r>
          </a:p>
        </p:txBody>
      </p:sp>
      <p:sp>
        <p:nvSpPr>
          <p:cNvPr id="266249" name="Line 9"/>
          <p:cNvSpPr>
            <a:spLocks noChangeShapeType="1"/>
          </p:cNvSpPr>
          <p:nvPr/>
        </p:nvSpPr>
        <p:spPr bwMode="auto">
          <a:xfrm flipH="1">
            <a:off x="3059113" y="1557338"/>
            <a:ext cx="3235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0" name="Text Box 10"/>
          <p:cNvSpPr txBox="1">
            <a:spLocks noChangeArrowheads="1"/>
          </p:cNvSpPr>
          <p:nvPr/>
        </p:nvSpPr>
        <p:spPr bwMode="auto">
          <a:xfrm>
            <a:off x="4643438" y="1844675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nl-NL" sz="2400" i="1">
                <a:latin typeface="Verdana" charset="0"/>
              </a:rPr>
              <a:t>http</a:t>
            </a:r>
          </a:p>
        </p:txBody>
      </p:sp>
      <p:sp>
        <p:nvSpPr>
          <p:cNvPr id="266251" name="Line 11"/>
          <p:cNvSpPr>
            <a:spLocks noChangeShapeType="1"/>
          </p:cNvSpPr>
          <p:nvPr/>
        </p:nvSpPr>
        <p:spPr bwMode="auto">
          <a:xfrm flipH="1">
            <a:off x="1476375" y="1844675"/>
            <a:ext cx="1152525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2" name="Line 12"/>
          <p:cNvSpPr>
            <a:spLocks noChangeShapeType="1"/>
          </p:cNvSpPr>
          <p:nvPr/>
        </p:nvSpPr>
        <p:spPr bwMode="auto">
          <a:xfrm>
            <a:off x="3810000" y="2514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384175" y="3276600"/>
            <a:ext cx="201612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nl-NL" b="1" i="1">
                <a:solidFill>
                  <a:srgbClr val="800000"/>
                </a:solidFill>
                <a:latin typeface="Verdana" charset="0"/>
              </a:rPr>
              <a:t>MySQL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1403350" y="4941888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 i="1">
                <a:latin typeface="Verdana" charset="0"/>
              </a:rPr>
              <a:t>SERVER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6372225" y="3716338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nl-NL" sz="2400" b="1" i="1">
                <a:latin typeface="Verdana" charset="0"/>
              </a:rPr>
              <a:t>CLIENT</a:t>
            </a:r>
          </a:p>
        </p:txBody>
      </p:sp>
      <p:sp>
        <p:nvSpPr>
          <p:cNvPr id="266256" name="Rectangle 16"/>
          <p:cNvSpPr>
            <a:spLocks noChangeArrowheads="1"/>
          </p:cNvSpPr>
          <p:nvPr/>
        </p:nvSpPr>
        <p:spPr bwMode="auto">
          <a:xfrm>
            <a:off x="2700338" y="2133600"/>
            <a:ext cx="1079500" cy="792163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266257" name="Text Box 17"/>
          <p:cNvSpPr txBox="1">
            <a:spLocks noChangeArrowheads="1"/>
          </p:cNvSpPr>
          <p:nvPr/>
        </p:nvSpPr>
        <p:spPr bwMode="auto">
          <a:xfrm>
            <a:off x="2771775" y="2349500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nl-NL" sz="2000" b="1">
                <a:latin typeface="Verdana" charset="0"/>
              </a:rPr>
              <a:t>HTML</a:t>
            </a:r>
          </a:p>
        </p:txBody>
      </p:sp>
      <p:sp>
        <p:nvSpPr>
          <p:cNvPr id="266258" name="Line 18"/>
          <p:cNvSpPr>
            <a:spLocks noChangeShapeType="1"/>
          </p:cNvSpPr>
          <p:nvPr/>
        </p:nvSpPr>
        <p:spPr bwMode="auto">
          <a:xfrm flipV="1">
            <a:off x="1476375" y="1844675"/>
            <a:ext cx="86360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59" name="Line 19"/>
          <p:cNvSpPr>
            <a:spLocks noChangeShapeType="1"/>
          </p:cNvSpPr>
          <p:nvPr/>
        </p:nvSpPr>
        <p:spPr bwMode="auto">
          <a:xfrm>
            <a:off x="2916238" y="1844675"/>
            <a:ext cx="0" cy="2889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60" name="Text Box 20"/>
          <p:cNvSpPr txBox="1">
            <a:spLocks noChangeArrowheads="1"/>
          </p:cNvSpPr>
          <p:nvPr/>
        </p:nvSpPr>
        <p:spPr bwMode="auto">
          <a:xfrm>
            <a:off x="755650" y="2420938"/>
            <a:ext cx="7207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nl-NL" sz="2800">
                <a:latin typeface="Verdana" charset="0"/>
              </a:rPr>
              <a:t>db</a:t>
            </a:r>
            <a:endParaRPr lang="en-GB" altLang="nl-NL" sz="280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6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 animBg="1"/>
      <p:bldP spid="266247" grpId="0" animBg="1"/>
      <p:bldP spid="266248" grpId="0"/>
      <p:bldP spid="266249" grpId="0" animBg="1"/>
      <p:bldP spid="266250" grpId="0"/>
      <p:bldP spid="266251" grpId="0" animBg="1"/>
      <p:bldP spid="266252" grpId="0" animBg="1"/>
      <p:bldP spid="266253" grpId="0"/>
      <p:bldP spid="266256" grpId="0" animBg="1"/>
      <p:bldP spid="266257" grpId="0"/>
      <p:bldP spid="266258" grpId="0" animBg="1"/>
      <p:bldP spid="266259" grpId="0" animBg="1"/>
      <p:bldP spid="2662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>
            <a:extLst>
              <a:ext uri="{FF2B5EF4-FFF2-40B4-BE49-F238E27FC236}">
                <a16:creationId xmlns:a16="http://schemas.microsoft.com/office/drawing/2014/main" id="{44A364E3-DF01-9945-A26A-1BD28F7E5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9275"/>
            <a:ext cx="7848600" cy="60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Individual research project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8EA161E-9446-D24D-90C6-64C18F2F3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194" y="1700808"/>
            <a:ext cx="6624638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</a:t>
            </a: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</a:rPr>
              <a:t>hree raw datasets:</a:t>
            </a:r>
            <a:br>
              <a:rPr lang="en-US" sz="2800" dirty="0">
                <a:solidFill>
                  <a:schemeClr val="bg2"/>
                </a:solidFill>
                <a:latin typeface="+mn-lt"/>
                <a:cs typeface="+mn-cs"/>
              </a:rPr>
            </a:b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https://digitalscholarship.nl/DMT/Assignments/ResearchProject.html</a:t>
            </a:r>
            <a:endParaRPr lang="en-US" sz="28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</a:rPr>
              <a:t>Define a research question 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</a:rPr>
              <a:t>Develop a data model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cs typeface="+mn-cs"/>
              </a:rPr>
              <a:t>Write a brief document (max. 300 words) in which you discuss your research question, and your ERD before 3 December</a:t>
            </a:r>
            <a:endParaRPr lang="nl-NL" altLang="en-US" sz="24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i="1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6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>
            <a:extLst>
              <a:ext uri="{FF2B5EF4-FFF2-40B4-BE49-F238E27FC236}">
                <a16:creationId xmlns:a16="http://schemas.microsoft.com/office/drawing/2014/main" id="{44A364E3-DF01-9945-A26A-1BD28F7E5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49275"/>
            <a:ext cx="7848600" cy="60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3000"/>
              </a:lnSpc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Today’s seminar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8EA161E-9446-D24D-90C6-64C18F2F3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194" y="1484784"/>
            <a:ext cx="6624638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A second ’hackathon’</a:t>
            </a:r>
            <a:endParaRPr lang="en-GB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Based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on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the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same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data set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Implemented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as a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relational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database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SQL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to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analyse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the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data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and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to</a:t>
            </a:r>
            <a:r>
              <a:rPr lang="nl-NL" altLang="en-US" sz="2800" dirty="0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 make </a:t>
            </a:r>
            <a:r>
              <a:rPr lang="nl-NL" altLang="en-US" sz="2800" dirty="0" err="1">
                <a:solidFill>
                  <a:schemeClr val="bg2"/>
                </a:solidFill>
                <a:latin typeface="+mn-lt"/>
                <a:cs typeface="+mn-cs"/>
                <a:sym typeface="Arial" panose="020B0604020202020204" pitchFamily="34" charset="0"/>
              </a:rPr>
              <a:t>visualisations</a:t>
            </a:r>
            <a:endParaRPr lang="nl-NL" altLang="en-US" sz="28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400" dirty="0">
              <a:solidFill>
                <a:schemeClr val="bg2"/>
              </a:solidFill>
              <a:latin typeface="+mn-lt"/>
              <a:cs typeface="+mn-cs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i="1" dirty="0">
              <a:latin typeface="Verdana" panose="020B0604030504040204" pitchFamily="34" charset="0"/>
              <a:sym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</a:endParaRPr>
          </a:p>
          <a:p>
            <a:pPr eaLnBrk="1" hangingPunct="1"/>
            <a:endParaRPr lang="nl-NL" altLang="en-US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00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0A21E7-765B-8B4F-AA20-51741FE21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2736"/>
            <a:ext cx="8319184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7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>
            <a:hlinkClick r:id="rId2"/>
            <a:extLst>
              <a:ext uri="{FF2B5EF4-FFF2-40B4-BE49-F238E27FC236}">
                <a16:creationId xmlns:a16="http://schemas.microsoft.com/office/drawing/2014/main" id="{CA895180-614F-D246-9C77-4D4AA4E6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24175"/>
            <a:ext cx="7593012" cy="2776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866" name="Picture 1">
            <a:extLst>
              <a:ext uri="{FF2B5EF4-FFF2-40B4-BE49-F238E27FC236}">
                <a16:creationId xmlns:a16="http://schemas.microsoft.com/office/drawing/2014/main" id="{8A55506F-162D-634D-A1E2-134C6B4D3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04813"/>
            <a:ext cx="3810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245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3">
            <a:extLst>
              <a:ext uri="{FF2B5EF4-FFF2-40B4-BE49-F238E27FC236}">
                <a16:creationId xmlns:a16="http://schemas.microsoft.com/office/drawing/2014/main" id="{0F17F5C2-BD12-E048-9E94-6AB8647C49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6513" y="401638"/>
            <a:ext cx="9144001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The Semantic web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9F8FED3-2481-5F43-B174-3B9026B2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032375"/>
            <a:ext cx="61214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>
              <a:latin typeface="Verdana" panose="020B060403050404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EFC5CB0-BD7A-9C49-B6B0-AC7C4B90D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1341438"/>
            <a:ext cx="727075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>
                <a:latin typeface="Verdana" panose="020B0604030504040204" pitchFamily="34" charset="0"/>
              </a:rPr>
              <a:t>Envisaged by Tim Berners-Lee as “a web of data that can be processed directly and indirectly by machines”</a:t>
            </a:r>
            <a:br>
              <a:rPr lang="en-GB" altLang="en-US" sz="2800">
                <a:latin typeface="Verdana" panose="020B0604030504040204" pitchFamily="34" charset="0"/>
              </a:rPr>
            </a:br>
            <a:br>
              <a:rPr lang="en-GB" altLang="en-US" sz="2800">
                <a:latin typeface="Verdana" panose="020B0604030504040204" pitchFamily="34" charset="0"/>
              </a:rPr>
            </a:b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>
                <a:latin typeface="Verdana" panose="020B0604030504040204" pitchFamily="34" charset="0"/>
              </a:rPr>
              <a:t>RDF-Triples</a:t>
            </a:r>
            <a:br>
              <a:rPr lang="en-GB" altLang="en-US" sz="2800">
                <a:latin typeface="Verdana" panose="020B0604030504040204" pitchFamily="34" charset="0"/>
              </a:rPr>
            </a:br>
            <a:endParaRPr lang="en-GB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pic>
        <p:nvPicPr>
          <p:cNvPr id="39940" name="Picture 6">
            <a:extLst>
              <a:ext uri="{FF2B5EF4-FFF2-40B4-BE49-F238E27FC236}">
                <a16:creationId xmlns:a16="http://schemas.microsoft.com/office/drawing/2014/main" id="{48B81FBC-9F69-9A47-94DF-E73668A6B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863975"/>
            <a:ext cx="633730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67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3B20A666-D3A2-544D-8E6B-5D79FDBB2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5032375"/>
            <a:ext cx="61214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nl-NL" altLang="en-US" sz="2800">
              <a:latin typeface="Verdana" panose="020B060403050404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489806-15DA-C142-9BFA-109412FCCD03}"/>
              </a:ext>
            </a:extLst>
          </p:cNvPr>
          <p:cNvGraphicFramePr>
            <a:graphicFrameLocks noGrp="1"/>
          </p:cNvGraphicFramePr>
          <p:nvPr/>
        </p:nvGraphicFramePr>
        <p:xfrm>
          <a:off x="1476375" y="1268413"/>
          <a:ext cx="5783263" cy="1114425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3603065796"/>
                    </a:ext>
                  </a:extLst>
                </a:gridCol>
                <a:gridCol w="2560638">
                  <a:extLst>
                    <a:ext uri="{9D8B030D-6E8A-4147-A177-3AD203B41FA5}">
                      <a16:colId xmlns:a16="http://schemas.microsoft.com/office/drawing/2014/main" val="67149615"/>
                    </a:ext>
                  </a:extLst>
                </a:gridCol>
                <a:gridCol w="1927225">
                  <a:extLst>
                    <a:ext uri="{9D8B030D-6E8A-4147-A177-3AD203B41FA5}">
                      <a16:colId xmlns:a16="http://schemas.microsoft.com/office/drawing/2014/main" val="4001824734"/>
                    </a:ext>
                  </a:extLst>
                </a:gridCol>
              </a:tblGrid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BOOK_ID</a:t>
                      </a:r>
                      <a:endParaRPr kumimoji="0" lang="nl-NL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TITLE</a:t>
                      </a:r>
                      <a:endParaRPr kumimoji="0" lang="nl-NL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ISBN13</a:t>
                      </a:r>
                      <a:endParaRPr kumimoji="0" lang="nl-NL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68063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nl-NL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Kill a Mockingbird</a:t>
                      </a:r>
                      <a:endParaRPr kumimoji="0" lang="nl-NL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9780446310789 </a:t>
                      </a: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62814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nl-NL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Great Gatsby</a:t>
                      </a:r>
                      <a:endParaRPr kumimoji="0" lang="nl-NL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l-NL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9781853260414</a:t>
                      </a:r>
                    </a:p>
                  </a:txBody>
                  <a:tcPr marL="91424" marR="91424" marT="45733" marB="45733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203602"/>
                  </a:ext>
                </a:extLst>
              </a:tr>
            </a:tbl>
          </a:graphicData>
        </a:graphic>
      </p:graphicFrame>
      <p:sp>
        <p:nvSpPr>
          <p:cNvPr id="37908" name="TextBox 2">
            <a:extLst>
              <a:ext uri="{FF2B5EF4-FFF2-40B4-BE49-F238E27FC236}">
                <a16:creationId xmlns:a16="http://schemas.microsoft.com/office/drawing/2014/main" id="{35AEBBD6-F385-A744-B3D1-A86B69390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2924175"/>
            <a:ext cx="4824413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i="1">
                <a:latin typeface="Verdana" panose="020B0604030504040204" pitchFamily="34" charset="0"/>
              </a:rPr>
              <a:t>subject:</a:t>
            </a:r>
            <a:r>
              <a:rPr lang="en-GB" altLang="en-US" sz="1800">
                <a:latin typeface="Verdana" panose="020B0604030504040204" pitchFamily="34" charset="0"/>
              </a:rPr>
              <a:t> “Book-ID” 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 i="1">
                <a:latin typeface="Verdana" panose="020B0604030504040204" pitchFamily="34" charset="0"/>
              </a:rPr>
              <a:t>Predicate:</a:t>
            </a:r>
            <a:r>
              <a:rPr lang="en-GB" altLang="en-US" sz="1800">
                <a:latin typeface="Verdana" panose="020B0604030504040204" pitchFamily="34" charset="0"/>
              </a:rPr>
              <a:t> “hasISBN13” 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 i="1">
                <a:latin typeface="Verdana" panose="020B0604030504040204" pitchFamily="34" charset="0"/>
              </a:rPr>
              <a:t>Object:</a:t>
            </a:r>
            <a:r>
              <a:rPr lang="en-GB" altLang="en-US" sz="1800">
                <a:latin typeface="Verdana" panose="020B0604030504040204" pitchFamily="34" charset="0"/>
              </a:rPr>
              <a:t> “</a:t>
            </a:r>
            <a:r>
              <a:rPr lang="nl-NL" altLang="nl-NL" sz="1800"/>
              <a:t>9780446310789</a:t>
            </a:r>
            <a:r>
              <a:rPr lang="en-GB" altLang="en-US" sz="1800">
                <a:latin typeface="Verdana" panose="020B0604030504040204" pitchFamily="34" charset="0"/>
              </a:rPr>
              <a:t>”</a:t>
            </a:r>
            <a:endParaRPr lang="en-GB" altLang="en-US" sz="180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  <p:sp>
        <p:nvSpPr>
          <p:cNvPr id="37909" name="TextBox 7">
            <a:extLst>
              <a:ext uri="{FF2B5EF4-FFF2-40B4-BE49-F238E27FC236}">
                <a16:creationId xmlns:a16="http://schemas.microsoft.com/office/drawing/2014/main" id="{886BDBB0-F90B-5D46-BB4B-E7BD6A1EA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4351338"/>
            <a:ext cx="48244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1800" i="1">
                <a:latin typeface="Verdana" panose="020B0604030504040204" pitchFamily="34" charset="0"/>
              </a:rPr>
              <a:t>subject:</a:t>
            </a:r>
            <a:r>
              <a:rPr lang="en-GB" altLang="en-US" sz="1800">
                <a:latin typeface="Verdana" panose="020B0604030504040204" pitchFamily="34" charset="0"/>
              </a:rPr>
              <a:t> “Book-ID” 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 i="1">
                <a:latin typeface="Verdana" panose="020B0604030504040204" pitchFamily="34" charset="0"/>
              </a:rPr>
              <a:t>Predicate:</a:t>
            </a:r>
            <a:r>
              <a:rPr lang="en-GB" altLang="en-US" sz="1800">
                <a:latin typeface="Verdana" panose="020B0604030504040204" pitchFamily="34" charset="0"/>
              </a:rPr>
              <a:t> “hasTitle” </a:t>
            </a:r>
            <a:br>
              <a:rPr lang="en-GB" altLang="en-US" sz="1800">
                <a:latin typeface="Verdana" panose="020B0604030504040204" pitchFamily="34" charset="0"/>
              </a:rPr>
            </a:br>
            <a:r>
              <a:rPr lang="en-GB" altLang="en-US" sz="1800" i="1">
                <a:latin typeface="Verdana" panose="020B0604030504040204" pitchFamily="34" charset="0"/>
              </a:rPr>
              <a:t>Object:</a:t>
            </a:r>
            <a:r>
              <a:rPr lang="en-GB" altLang="en-US" sz="1800">
                <a:latin typeface="Verdana" panose="020B0604030504040204" pitchFamily="34" charset="0"/>
              </a:rPr>
              <a:t> “</a:t>
            </a:r>
            <a:r>
              <a:rPr lang="nl-NL" altLang="nl-NL" sz="1800"/>
              <a:t>To Kill a Mockingbird</a:t>
            </a:r>
            <a:r>
              <a:rPr lang="en-GB" altLang="en-US" sz="1800">
                <a:latin typeface="Verdana" panose="020B0604030504040204" pitchFamily="34" charset="0"/>
              </a:rPr>
              <a:t>”</a:t>
            </a:r>
            <a:endParaRPr lang="en-GB" altLang="en-US" sz="1800">
              <a:solidFill>
                <a:schemeClr val="tx2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nl-NL" altLang="nl-NL" sz="1800"/>
          </a:p>
        </p:txBody>
      </p:sp>
    </p:spTree>
    <p:extLst>
      <p:ext uri="{BB962C8B-B14F-4D97-AF65-F5344CB8AC3E}">
        <p14:creationId xmlns:p14="http://schemas.microsoft.com/office/powerpoint/2010/main" val="194517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"/>
          <p:cNvSpPr>
            <a:spLocks noChangeArrowheads="1"/>
          </p:cNvSpPr>
          <p:nvPr/>
        </p:nvSpPr>
        <p:spPr bwMode="auto">
          <a:xfrm>
            <a:off x="683568" y="772524"/>
            <a:ext cx="8100392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14400" indent="-5143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br>
              <a:rPr lang="en-US" altLang="en-US" sz="2800" dirty="0">
                <a:latin typeface="Verdana" charset="0"/>
              </a:rPr>
            </a:br>
            <a:endParaRPr lang="en-US" altLang="en-US" sz="2800" dirty="0">
              <a:latin typeface="Verdana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Which table(s) contains the information that you need? (FROM)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All the records? (WHERE)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One answer for the entire table, or different answers for different types of records? Actual contents or statistical information? (GROUP BY)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Which columns do you want to see? (SELECT)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Do you want to see duplicate values or are you only interested in different values? (DISTINCT)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Do the records in the result set need to be sorted in any particular way? (ORDER BY)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endParaRPr lang="nl-NL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/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charset="0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B06780C7-5C66-FD49-A1A3-1C5BBE45B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6672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Writing queries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600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EC2DEB0D-D3A0-0543-BD00-42FE060EB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76250"/>
            <a:ext cx="5810250" cy="432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6" name="Rectangle 1">
            <a:extLst>
              <a:ext uri="{FF2B5EF4-FFF2-40B4-BE49-F238E27FC236}">
                <a16:creationId xmlns:a16="http://schemas.microsoft.com/office/drawing/2014/main" id="{FC1441E8-04C4-DA47-9C0D-49433C853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5283200"/>
            <a:ext cx="554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>
                <a:latin typeface="Verdana" panose="020B0604030504040204" pitchFamily="34" charset="0"/>
                <a:hlinkClick r:id="rId4"/>
              </a:rPr>
              <a:t>http://lod-cloud.net/</a:t>
            </a:r>
            <a:endParaRPr lang="nl-NL" altLang="nl-NL" sz="4000"/>
          </a:p>
        </p:txBody>
      </p:sp>
    </p:spTree>
    <p:extLst>
      <p:ext uri="{BB962C8B-B14F-4D97-AF65-F5344CB8AC3E}">
        <p14:creationId xmlns:p14="http://schemas.microsoft.com/office/powerpoint/2010/main" val="14761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3">
            <a:extLst>
              <a:ext uri="{FF2B5EF4-FFF2-40B4-BE49-F238E27FC236}">
                <a16:creationId xmlns:a16="http://schemas.microsoft.com/office/drawing/2014/main" id="{D1149EC3-B6E9-9C4D-BFD3-54377DBFF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7463" y="404813"/>
            <a:ext cx="9144001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dirty="0" err="1">
                <a:latin typeface="Verdana" panose="020B0604030504040204" pitchFamily="34" charset="0"/>
              </a:rPr>
              <a:t>WikiData</a:t>
            </a:r>
            <a:endParaRPr lang="en-US" altLang="en-US" dirty="0">
              <a:latin typeface="Verdana" panose="020B0604030504040204" pitchFamily="34" charset="0"/>
            </a:endParaRPr>
          </a:p>
        </p:txBody>
      </p:sp>
      <p:pic>
        <p:nvPicPr>
          <p:cNvPr id="44034" name="Picture 1">
            <a:extLst>
              <a:ext uri="{FF2B5EF4-FFF2-40B4-BE49-F238E27FC236}">
                <a16:creationId xmlns:a16="http://schemas.microsoft.com/office/drawing/2014/main" id="{4482F1F7-7F33-7748-80A5-0A095A2D1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10175875" cy="464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08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>
            <a:extLst>
              <a:ext uri="{FF2B5EF4-FFF2-40B4-BE49-F238E27FC236}">
                <a16:creationId xmlns:a16="http://schemas.microsoft.com/office/drawing/2014/main" id="{E5FB3FBA-6D39-754C-ABD7-EF937298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620713"/>
            <a:ext cx="7245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9180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3">
            <a:extLst>
              <a:ext uri="{FF2B5EF4-FFF2-40B4-BE49-F238E27FC236}">
                <a16:creationId xmlns:a16="http://schemas.microsoft.com/office/drawing/2014/main" id="{FA3E306E-6A51-1A44-B6F5-D1FA12F84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6250"/>
            <a:ext cx="9144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>
                <a:latin typeface="Verdana" panose="020B0604030504040204" pitchFamily="34" charset="0"/>
              </a:rPr>
              <a:t>STCN SPARQL Endpoint</a:t>
            </a:r>
          </a:p>
        </p:txBody>
      </p:sp>
      <p:pic>
        <p:nvPicPr>
          <p:cNvPr id="50178" name="Picture 1">
            <a:hlinkClick r:id="rId3"/>
            <a:extLst>
              <a:ext uri="{FF2B5EF4-FFF2-40B4-BE49-F238E27FC236}">
                <a16:creationId xmlns:a16="http://schemas.microsoft.com/office/drawing/2014/main" id="{4C47711F-5FB4-D848-84A8-481236599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268760"/>
            <a:ext cx="76962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Box 1">
            <a:extLst>
              <a:ext uri="{FF2B5EF4-FFF2-40B4-BE49-F238E27FC236}">
                <a16:creationId xmlns:a16="http://schemas.microsoft.com/office/drawing/2014/main" id="{6D0F551F-8DCB-4D46-8C41-F41F87614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4869160"/>
            <a:ext cx="61928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SELECT * WHERE {</a:t>
            </a:r>
          </a:p>
          <a:p>
            <a:r>
              <a:rPr lang="en-US" dirty="0"/>
              <a:t>&lt;http://</a:t>
            </a:r>
            <a:r>
              <a:rPr lang="en-US" dirty="0" err="1"/>
              <a:t>data.kb.nl</a:t>
            </a:r>
            <a:r>
              <a:rPr lang="en-US" dirty="0"/>
              <a:t>/</a:t>
            </a:r>
            <a:r>
              <a:rPr lang="en-US" dirty="0" err="1"/>
              <a:t>catalogus</a:t>
            </a:r>
            <a:r>
              <a:rPr lang="en-US" dirty="0"/>
              <a:t>/101316577&gt; </a:t>
            </a:r>
            <a:r>
              <a:rPr lang="en-US" dirty="0" err="1"/>
              <a:t>dc:date</a:t>
            </a:r>
            <a:r>
              <a:rPr lang="en-US" dirty="0"/>
              <a:t> ?d .</a:t>
            </a:r>
          </a:p>
          <a:p>
            <a:r>
              <a:rPr lang="en-US" dirty="0"/>
              <a:t>&lt;http://</a:t>
            </a:r>
            <a:r>
              <a:rPr lang="en-US" dirty="0" err="1"/>
              <a:t>data.kb.nl</a:t>
            </a:r>
            <a:r>
              <a:rPr lang="en-US" dirty="0"/>
              <a:t>/</a:t>
            </a:r>
            <a:r>
              <a:rPr lang="en-US" dirty="0" err="1"/>
              <a:t>catalogus</a:t>
            </a:r>
            <a:r>
              <a:rPr lang="en-US" dirty="0"/>
              <a:t>/101316577&gt; </a:t>
            </a:r>
            <a:r>
              <a:rPr lang="en-US" dirty="0" err="1"/>
              <a:t>dc:title</a:t>
            </a:r>
            <a:r>
              <a:rPr lang="en-US" dirty="0"/>
              <a:t> ?t .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78259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762000" y="533400"/>
            <a:ext cx="402602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nl-NL" altLang="en-US" sz="2400" b="1" dirty="0">
                <a:latin typeface="Verdana" charset="0"/>
              </a:rPr>
              <a:t>SELECT TITLE, YEAR</a:t>
            </a:r>
            <a:br>
              <a:rPr lang="nl-NL" altLang="en-US" sz="2400" b="1" dirty="0">
                <a:latin typeface="Verdana" charset="0"/>
              </a:rPr>
            </a:br>
            <a:r>
              <a:rPr lang="nl-NL" altLang="en-US" sz="2400" b="1" dirty="0">
                <a:latin typeface="Verdana" charset="0"/>
              </a:rPr>
              <a:t>FROM BESTSELLER</a:t>
            </a:r>
            <a:br>
              <a:rPr lang="nl-NL" altLang="en-US" sz="2400" b="1" dirty="0">
                <a:latin typeface="Verdana" charset="0"/>
              </a:rPr>
            </a:br>
            <a:r>
              <a:rPr lang="nl-NL" altLang="en-US" sz="2400" b="1" dirty="0">
                <a:latin typeface="Verdana" charset="0"/>
              </a:rPr>
              <a:t>ORDER BY YEAR ;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nl-NL" altLang="en-US" b="1" i="1" dirty="0">
              <a:solidFill>
                <a:srgbClr val="800000"/>
              </a:solidFill>
              <a:latin typeface="Courier New" charset="0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433763" y="1595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A9107-FB94-7343-AAEB-872143F9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16832"/>
            <a:ext cx="5429452" cy="55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2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179763" y="1595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611560" y="438290"/>
            <a:ext cx="681513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 TITLE, G.GENRE FROM BESTSELLER B </a:t>
            </a:r>
            <a:b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JOIN GENRE G </a:t>
            </a:r>
            <a:b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 </a:t>
            </a:r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B.Genre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2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G.Genre_ID</a:t>
            </a:r>
            <a:endParaRPr lang="nl-NL" alt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2F274-AF8D-BD4F-A60F-7621491D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348880"/>
            <a:ext cx="4934528" cy="487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/>
          <p:cNvSpPr txBox="1">
            <a:spLocks noChangeArrowheads="1"/>
          </p:cNvSpPr>
          <p:nvPr/>
        </p:nvSpPr>
        <p:spPr bwMode="auto">
          <a:xfrm>
            <a:off x="-36513" y="401638"/>
            <a:ext cx="91440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buNone/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Joining tables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971600" y="1268760"/>
            <a:ext cx="691197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800" dirty="0">
              <a:latin typeface="Verdana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Two methods:</a:t>
            </a: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US" altLang="nl-NL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After “FROM”: Mention the two tables that you want to join; and a</a:t>
            </a:r>
            <a:r>
              <a:rPr lang="en-GB" altLang="nl-NL" sz="24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fter</a:t>
            </a:r>
            <a:r>
              <a:rPr lang="en-GB" altLang="nl-NL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“WHERE”; Explain HOW the tables are related (PK = FK)</a:t>
            </a: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GB" altLang="nl-NL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OR mention the first table after “FROM” and the second table after “JOIN”; Explain how the two tables are related after “ON”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endParaRPr lang="en-GB" altLang="nl-NL" sz="24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INNER JOIN May result in a loss of information</a:t>
            </a:r>
            <a:b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800" dirty="0">
              <a:solidFill>
                <a:srgbClr val="0C2577"/>
              </a:solidFill>
              <a:latin typeface="Verdana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nl-NL" sz="280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3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179763" y="1595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6B7B4-1FA5-F044-BA7E-74785E9EE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2348880"/>
            <a:ext cx="7943587" cy="302433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FF3448-00A5-0445-A1A5-FA47F2E50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21" y="404664"/>
            <a:ext cx="6120680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  <a:defRPr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cs typeface="+mn-cs"/>
              </a:rPr>
              <a:t>Foreign key column may contain empty cells</a:t>
            </a: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marL="0" indent="0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GB" altLang="en-US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lvl="1"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GB" altLang="en-US" sz="2800" dirty="0">
              <a:solidFill>
                <a:schemeClr val="tx2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nl-NL" altLang="en-US" dirty="0">
              <a:latin typeface="Verdana" panose="020B0604030504040204" pitchFamily="34" charset="0"/>
              <a:ea typeface="+mn-ea"/>
            </a:endParaRPr>
          </a:p>
          <a:p>
            <a:pPr eaLnBrk="1" hangingPunct="1">
              <a:defRPr/>
            </a:pPr>
            <a:endParaRPr lang="en-GB" altLang="en-US" dirty="0">
              <a:solidFill>
                <a:schemeClr val="tx2"/>
              </a:solidFill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  <a:ea typeface="+mn-ea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  <a:defRPr/>
            </a:pPr>
            <a:endParaRPr lang="en-US" altLang="en-US" sz="2800" dirty="0">
              <a:latin typeface="Verdana" panose="020B060403050404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871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179763" y="1595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E40FD77D-5DF3-5242-8C93-18420835A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76672"/>
            <a:ext cx="9144000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Aft>
                <a:spcPct val="0"/>
              </a:spcAft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Left Join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223FD18C-561E-F14A-8836-E9C06388A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608" y="1916832"/>
            <a:ext cx="756084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SELECT TITLE , NAME_FIRST , NAME_LAST</a:t>
            </a:r>
          </a:p>
          <a:p>
            <a:pPr>
              <a:spcBef>
                <a:spcPct val="0"/>
              </a:spcBef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BOOK</a:t>
            </a:r>
          </a:p>
          <a:p>
            <a:pPr>
              <a:spcBef>
                <a:spcPct val="0"/>
              </a:spcBef>
              <a:buNone/>
            </a:pP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LEFT JOIN PERSON</a:t>
            </a:r>
          </a:p>
          <a:p>
            <a:pPr>
              <a:spcBef>
                <a:spcPct val="0"/>
              </a:spcBef>
              <a:buNone/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 BOOK.AUTHOR = PERSON.P_ID</a:t>
            </a:r>
            <a:endParaRPr lang="nl-NL" altLang="en-US" sz="2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55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179763" y="1595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3FB69-067B-0840-BD86-D5EB0D692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2736"/>
            <a:ext cx="8277261" cy="40960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26030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7192</TotalTime>
  <Words>396</Words>
  <Application>Microsoft Macintosh PowerPoint</Application>
  <PresentationFormat>On-screen Show (4:3)</PresentationFormat>
  <Paragraphs>174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 Unicode MS</vt:lpstr>
      <vt:lpstr>Arial</vt:lpstr>
      <vt:lpstr>Calibri</vt:lpstr>
      <vt:lpstr>Courier</vt:lpstr>
      <vt:lpstr>Courier New</vt:lpstr>
      <vt:lpstr>Georgia</vt:lpstr>
      <vt:lpstr>Minion</vt:lpstr>
      <vt:lpstr>Verdana</vt:lpstr>
      <vt:lpstr>Corporate template-set Universiteit Leiden</vt:lpstr>
      <vt:lpstr>Digital Media Technology  Week 9: SQL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128</cp:revision>
  <dcterms:created xsi:type="dcterms:W3CDTF">2017-06-05T20:40:23Z</dcterms:created>
  <dcterms:modified xsi:type="dcterms:W3CDTF">2018-11-27T10:25:12Z</dcterms:modified>
</cp:coreProperties>
</file>